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5" r:id="rId10"/>
    <p:sldId id="26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TT Autonomous" panose="020B0604020202020204" charset="0"/>
      <p:regular r:id="rId21"/>
    </p:embeddedFont>
    <p:embeddedFont>
      <p:font typeface="TT Autonomous Bold" panose="020B0604020202020204" charset="0"/>
      <p:regular r:id="rId22"/>
    </p:embeddedFont>
    <p:embeddedFont>
      <p:font typeface="TT Autonomous Outlin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34C0-511F-44EA-95B5-A85337931368}" type="datetimeFigureOut">
              <a:rPr lang="es-MX" smtClean="0"/>
              <a:t>21/10/2023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0B846-E1E9-41B4-9B13-676B13333F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49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0B846-E1E9-41B4-9B13-676B13333FB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775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openxmlformats.org/officeDocument/2006/relationships/image" Target="../media/image20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4.jpeg"/><Relationship Id="rId5" Type="http://schemas.openxmlformats.org/officeDocument/2006/relationships/image" Target="../media/image12.pn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3266" y="574252"/>
            <a:ext cx="17201467" cy="9138497"/>
            <a:chOff x="0" y="0"/>
            <a:chExt cx="4917616" cy="26125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7616" cy="2612545"/>
            </a:xfrm>
            <a:custGeom>
              <a:avLst/>
              <a:gdLst/>
              <a:ahLst/>
              <a:cxnLst/>
              <a:rect l="l" t="t" r="r" b="b"/>
              <a:pathLst>
                <a:path w="4917616" h="2612545">
                  <a:moveTo>
                    <a:pt x="0" y="0"/>
                  </a:moveTo>
                  <a:lnTo>
                    <a:pt x="4917616" y="0"/>
                  </a:lnTo>
                  <a:lnTo>
                    <a:pt x="4917616" y="2612545"/>
                  </a:lnTo>
                  <a:lnTo>
                    <a:pt x="0" y="2612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FAEFF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17616" cy="2641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43266" y="1561014"/>
            <a:ext cx="17201467" cy="0"/>
          </a:xfrm>
          <a:prstGeom prst="line">
            <a:avLst/>
          </a:prstGeom>
          <a:ln w="19050" cap="flat">
            <a:solidFill>
              <a:srgbClr val="DFA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813267" y="886850"/>
            <a:ext cx="1162012" cy="386633"/>
          </a:xfrm>
          <a:custGeom>
            <a:avLst/>
            <a:gdLst/>
            <a:ahLst/>
            <a:cxnLst/>
            <a:rect l="l" t="t" r="r" b="b"/>
            <a:pathLst>
              <a:path w="1162012" h="386633">
                <a:moveTo>
                  <a:pt x="0" y="0"/>
                </a:moveTo>
                <a:lnTo>
                  <a:pt x="1162012" y="0"/>
                </a:lnTo>
                <a:lnTo>
                  <a:pt x="1162012" y="386633"/>
                </a:lnTo>
                <a:lnTo>
                  <a:pt x="0" y="38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7015437" y="886850"/>
            <a:ext cx="487725" cy="386633"/>
          </a:xfrm>
          <a:custGeom>
            <a:avLst/>
            <a:gdLst/>
            <a:ahLst/>
            <a:cxnLst/>
            <a:rect l="l" t="t" r="r" b="b"/>
            <a:pathLst>
              <a:path w="487725" h="386633">
                <a:moveTo>
                  <a:pt x="0" y="0"/>
                </a:moveTo>
                <a:lnTo>
                  <a:pt x="487726" y="0"/>
                </a:lnTo>
                <a:lnTo>
                  <a:pt x="487726" y="386633"/>
                </a:lnTo>
                <a:lnTo>
                  <a:pt x="0" y="38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AutoShape 8"/>
          <p:cNvSpPr/>
          <p:nvPr/>
        </p:nvSpPr>
        <p:spPr>
          <a:xfrm rot="5400000">
            <a:off x="11096219" y="5547540"/>
            <a:ext cx="7992101" cy="0"/>
          </a:xfrm>
          <a:prstGeom prst="line">
            <a:avLst/>
          </a:prstGeom>
          <a:ln w="19050" cap="flat">
            <a:solidFill>
              <a:srgbClr val="DFA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5400000">
            <a:off x="12767474" y="4565244"/>
            <a:ext cx="7392486" cy="2002692"/>
          </a:xfrm>
          <a:custGeom>
            <a:avLst/>
            <a:gdLst/>
            <a:ahLst/>
            <a:cxnLst/>
            <a:rect l="l" t="t" r="r" b="b"/>
            <a:pathLst>
              <a:path w="7392486" h="2002692">
                <a:moveTo>
                  <a:pt x="0" y="0"/>
                </a:moveTo>
                <a:lnTo>
                  <a:pt x="7392486" y="0"/>
                </a:lnTo>
                <a:lnTo>
                  <a:pt x="7392486" y="2002692"/>
                </a:lnTo>
                <a:lnTo>
                  <a:pt x="0" y="2002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0" name="Group 10"/>
          <p:cNvGrpSpPr/>
          <p:nvPr/>
        </p:nvGrpSpPr>
        <p:grpSpPr>
          <a:xfrm>
            <a:off x="543266" y="9553116"/>
            <a:ext cx="17201467" cy="159633"/>
            <a:chOff x="0" y="0"/>
            <a:chExt cx="4530428" cy="420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30428" cy="42043"/>
            </a:xfrm>
            <a:custGeom>
              <a:avLst/>
              <a:gdLst/>
              <a:ahLst/>
              <a:cxnLst/>
              <a:rect l="l" t="t" r="r" b="b"/>
              <a:pathLst>
                <a:path w="4530428" h="42043">
                  <a:moveTo>
                    <a:pt x="0" y="0"/>
                  </a:moveTo>
                  <a:lnTo>
                    <a:pt x="4530428" y="0"/>
                  </a:lnTo>
                  <a:lnTo>
                    <a:pt x="4530428" y="42043"/>
                  </a:lnTo>
                  <a:lnTo>
                    <a:pt x="0" y="42043"/>
                  </a:lnTo>
                  <a:close/>
                </a:path>
              </a:pathLst>
            </a:custGeom>
            <a:solidFill>
              <a:srgbClr val="DFA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530428" cy="7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43266" y="5585640"/>
            <a:ext cx="7507596" cy="3967476"/>
          </a:xfrm>
          <a:custGeom>
            <a:avLst/>
            <a:gdLst/>
            <a:ahLst/>
            <a:cxnLst/>
            <a:rect l="l" t="t" r="r" b="b"/>
            <a:pathLst>
              <a:path w="7507596" h="3967476">
                <a:moveTo>
                  <a:pt x="0" y="0"/>
                </a:moveTo>
                <a:lnTo>
                  <a:pt x="7507596" y="0"/>
                </a:lnTo>
                <a:lnTo>
                  <a:pt x="7507596" y="3967476"/>
                </a:lnTo>
                <a:lnTo>
                  <a:pt x="0" y="3967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AutoShape 14"/>
          <p:cNvSpPr/>
          <p:nvPr/>
        </p:nvSpPr>
        <p:spPr>
          <a:xfrm>
            <a:off x="543266" y="5566590"/>
            <a:ext cx="14539479" cy="0"/>
          </a:xfrm>
          <a:prstGeom prst="line">
            <a:avLst/>
          </a:prstGeom>
          <a:ln w="19050" cap="flat">
            <a:solidFill>
              <a:srgbClr val="DFA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5" name="AutoShape 15"/>
          <p:cNvSpPr/>
          <p:nvPr/>
        </p:nvSpPr>
        <p:spPr>
          <a:xfrm rot="5400000">
            <a:off x="6067124" y="7550328"/>
            <a:ext cx="3986526" cy="0"/>
          </a:xfrm>
          <a:prstGeom prst="line">
            <a:avLst/>
          </a:prstGeom>
          <a:ln w="19050" cap="flat">
            <a:solidFill>
              <a:srgbClr val="DFA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6" name="AutoShape 16"/>
          <p:cNvSpPr/>
          <p:nvPr/>
        </p:nvSpPr>
        <p:spPr>
          <a:xfrm rot="5400000">
            <a:off x="9025368" y="7550328"/>
            <a:ext cx="3986526" cy="0"/>
          </a:xfrm>
          <a:prstGeom prst="line">
            <a:avLst/>
          </a:prstGeom>
          <a:ln w="19050" cap="flat">
            <a:solidFill>
              <a:srgbClr val="DFAE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11254450" y="5791381"/>
            <a:ext cx="3602001" cy="2398662"/>
          </a:xfrm>
          <a:custGeom>
            <a:avLst/>
            <a:gdLst/>
            <a:ahLst/>
            <a:cxnLst/>
            <a:rect l="l" t="t" r="r" b="b"/>
            <a:pathLst>
              <a:path w="3602001" h="2398662">
                <a:moveTo>
                  <a:pt x="0" y="0"/>
                </a:moveTo>
                <a:lnTo>
                  <a:pt x="3602001" y="0"/>
                </a:lnTo>
                <a:lnTo>
                  <a:pt x="3602001" y="2398662"/>
                </a:lnTo>
                <a:lnTo>
                  <a:pt x="0" y="239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212" t="-6790" r="-1321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8440626" y="7133189"/>
            <a:ext cx="1083181" cy="858667"/>
          </a:xfrm>
          <a:custGeom>
            <a:avLst/>
            <a:gdLst/>
            <a:ahLst/>
            <a:cxnLst/>
            <a:rect l="l" t="t" r="r" b="b"/>
            <a:pathLst>
              <a:path w="1083181" h="858667">
                <a:moveTo>
                  <a:pt x="0" y="0"/>
                </a:moveTo>
                <a:lnTo>
                  <a:pt x="1083181" y="0"/>
                </a:lnTo>
                <a:lnTo>
                  <a:pt x="1083181" y="858667"/>
                </a:lnTo>
                <a:lnTo>
                  <a:pt x="0" y="85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9758293" y="5958014"/>
            <a:ext cx="918199" cy="918199"/>
          </a:xfrm>
          <a:custGeom>
            <a:avLst/>
            <a:gdLst/>
            <a:ahLst/>
            <a:cxnLst/>
            <a:rect l="l" t="t" r="r" b="b"/>
            <a:pathLst>
              <a:path w="918199" h="918199">
                <a:moveTo>
                  <a:pt x="0" y="0"/>
                </a:moveTo>
                <a:lnTo>
                  <a:pt x="918198" y="0"/>
                </a:lnTo>
                <a:lnTo>
                  <a:pt x="918198" y="918199"/>
                </a:lnTo>
                <a:lnTo>
                  <a:pt x="0" y="918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9758293" y="8262543"/>
            <a:ext cx="918199" cy="918199"/>
          </a:xfrm>
          <a:custGeom>
            <a:avLst/>
            <a:gdLst/>
            <a:ahLst/>
            <a:cxnLst/>
            <a:rect l="l" t="t" r="r" b="b"/>
            <a:pathLst>
              <a:path w="918199" h="918199">
                <a:moveTo>
                  <a:pt x="0" y="0"/>
                </a:moveTo>
                <a:lnTo>
                  <a:pt x="918198" y="0"/>
                </a:lnTo>
                <a:lnTo>
                  <a:pt x="918198" y="918198"/>
                </a:lnTo>
                <a:lnTo>
                  <a:pt x="0" y="918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9802746" y="7081456"/>
            <a:ext cx="829292" cy="910401"/>
          </a:xfrm>
          <a:custGeom>
            <a:avLst/>
            <a:gdLst/>
            <a:ahLst/>
            <a:cxnLst/>
            <a:rect l="l" t="t" r="r" b="b"/>
            <a:pathLst>
              <a:path w="829292" h="910401">
                <a:moveTo>
                  <a:pt x="0" y="0"/>
                </a:moveTo>
                <a:lnTo>
                  <a:pt x="829292" y="0"/>
                </a:lnTo>
                <a:lnTo>
                  <a:pt x="829292" y="910400"/>
                </a:lnTo>
                <a:lnTo>
                  <a:pt x="0" y="910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8523117" y="5958014"/>
            <a:ext cx="918199" cy="918199"/>
          </a:xfrm>
          <a:custGeom>
            <a:avLst/>
            <a:gdLst/>
            <a:ahLst/>
            <a:cxnLst/>
            <a:rect l="l" t="t" r="r" b="b"/>
            <a:pathLst>
              <a:path w="918199" h="918199">
                <a:moveTo>
                  <a:pt x="0" y="0"/>
                </a:moveTo>
                <a:lnTo>
                  <a:pt x="918199" y="0"/>
                </a:lnTo>
                <a:lnTo>
                  <a:pt x="918199" y="918199"/>
                </a:lnTo>
                <a:lnTo>
                  <a:pt x="0" y="9181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8523117" y="8262543"/>
            <a:ext cx="918199" cy="918199"/>
          </a:xfrm>
          <a:custGeom>
            <a:avLst/>
            <a:gdLst/>
            <a:ahLst/>
            <a:cxnLst/>
            <a:rect l="l" t="t" r="r" b="b"/>
            <a:pathLst>
              <a:path w="918199" h="918199">
                <a:moveTo>
                  <a:pt x="0" y="0"/>
                </a:moveTo>
                <a:lnTo>
                  <a:pt x="918199" y="0"/>
                </a:lnTo>
                <a:lnTo>
                  <a:pt x="918199" y="918198"/>
                </a:lnTo>
                <a:lnTo>
                  <a:pt x="0" y="9181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4" name="Group 24"/>
          <p:cNvGrpSpPr/>
          <p:nvPr/>
        </p:nvGrpSpPr>
        <p:grpSpPr>
          <a:xfrm>
            <a:off x="813267" y="2159817"/>
            <a:ext cx="13869428" cy="2947379"/>
            <a:chOff x="0" y="0"/>
            <a:chExt cx="18492571" cy="392983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5725"/>
              <a:ext cx="18492571" cy="1798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dirty="0">
                  <a:solidFill>
                    <a:srgbClr val="DFAEFF"/>
                  </a:solidFill>
                  <a:latin typeface="TT Autonomous Bold"/>
                </a:rPr>
                <a:t>CIT TEAM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32107"/>
              <a:ext cx="18492571" cy="1997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830"/>
                </a:lnSpc>
                <a:spcBef>
                  <a:spcPct val="0"/>
                </a:spcBef>
              </a:pPr>
              <a:r>
                <a:rPr lang="en-US" sz="5300" dirty="0">
                  <a:solidFill>
                    <a:srgbClr val="DFAEFF"/>
                  </a:solidFill>
                  <a:latin typeface="TT Autonomous Outline"/>
                </a:rPr>
                <a:t>CONSTRUYENDO EL FUTURO , BLOQUE POR BLOQUE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55457" y="8494843"/>
            <a:ext cx="28272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 spc="40" dirty="0">
                <a:solidFill>
                  <a:srgbClr val="DFAEFF"/>
                </a:solidFill>
                <a:latin typeface="TT Autonomous Outline Bold"/>
              </a:rPr>
              <a:t>20/10/2023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169918" y="1561014"/>
            <a:ext cx="2169063" cy="2066526"/>
          </a:xfrm>
          <a:custGeom>
            <a:avLst/>
            <a:gdLst/>
            <a:ahLst/>
            <a:cxnLst/>
            <a:rect l="l" t="t" r="r" b="b"/>
            <a:pathLst>
              <a:path w="2169063" h="2066526">
                <a:moveTo>
                  <a:pt x="0" y="0"/>
                </a:moveTo>
                <a:lnTo>
                  <a:pt x="2169063" y="0"/>
                </a:lnTo>
                <a:lnTo>
                  <a:pt x="2169063" y="2066526"/>
                </a:lnTo>
                <a:lnTo>
                  <a:pt x="0" y="2066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026" name="Picture 2" descr="Internet Computer (ICP – Dfinity) Logo PNG Vector">
            <a:extLst>
              <a:ext uri="{FF2B5EF4-FFF2-40B4-BE49-F238E27FC236}">
                <a16:creationId xmlns:a16="http://schemas.microsoft.com/office/drawing/2014/main" id="{739C2F51-D229-B793-D87D-EE7F581F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670" y="690976"/>
            <a:ext cx="1333514" cy="71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66" y="574252"/>
          <a:ext cx="16716034" cy="9119447"/>
        </p:xfrm>
        <a:graphic>
          <a:graphicData uri="http://schemas.openxmlformats.org/drawingml/2006/table">
            <a:tbl>
              <a:tblPr/>
              <a:tblGrid>
                <a:gridCol w="1671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56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36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45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543266" y="574252"/>
            <a:ext cx="5427121" cy="159633"/>
            <a:chOff x="0" y="0"/>
            <a:chExt cx="1429365" cy="42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9365" cy="42043"/>
            </a:xfrm>
            <a:custGeom>
              <a:avLst/>
              <a:gdLst/>
              <a:ahLst/>
              <a:cxnLst/>
              <a:rect l="l" t="t" r="r" b="b"/>
              <a:pathLst>
                <a:path w="1429365" h="42043">
                  <a:moveTo>
                    <a:pt x="0" y="0"/>
                  </a:moveTo>
                  <a:lnTo>
                    <a:pt x="1429365" y="0"/>
                  </a:lnTo>
                  <a:lnTo>
                    <a:pt x="1429365" y="42043"/>
                  </a:lnTo>
                  <a:lnTo>
                    <a:pt x="0" y="42043"/>
                  </a:lnTo>
                  <a:close/>
                </a:path>
              </a:pathLst>
            </a:custGeom>
            <a:solidFill>
              <a:srgbClr val="DFA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29365" cy="7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48838" y="1810210"/>
            <a:ext cx="7797842" cy="85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DFAEFF"/>
                </a:solidFill>
                <a:latin typeface="TT Autonomous Bold"/>
              </a:rPr>
              <a:t> </a:t>
            </a:r>
            <a:r>
              <a:rPr lang="en-US" sz="88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CONCLUSIÒN</a:t>
            </a:r>
            <a:endParaRPr lang="en-US" sz="5000" dirty="0">
              <a:solidFill>
                <a:srgbClr val="DFAE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28615" y="3413494"/>
            <a:ext cx="10838288" cy="46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s-MX" sz="3279" dirty="0">
                <a:solidFill>
                  <a:srgbClr val="DFAEFF"/>
                </a:solidFill>
                <a:latin typeface="Roboto"/>
              </a:rPr>
              <a:t>La implementación de la tecnología </a:t>
            </a:r>
            <a:r>
              <a:rPr lang="es-MX" sz="3279" dirty="0" err="1">
                <a:solidFill>
                  <a:srgbClr val="DFAEFF"/>
                </a:solidFill>
                <a:latin typeface="Roboto"/>
              </a:rPr>
              <a:t>blockchain</a:t>
            </a:r>
            <a:r>
              <a:rPr lang="es-MX" sz="3279" dirty="0">
                <a:solidFill>
                  <a:srgbClr val="DFAEFF"/>
                </a:solidFill>
                <a:latin typeface="Roboto"/>
              </a:rPr>
              <a:t> en el sector público de escuelas, hospitales y procesos gubernamentales tiene el potencial de mejorar la transparencia, la seguridad y la eficiencia en la gestión de datos y procesos. Al proporcionar un registro inmutable y descentralizado, </a:t>
            </a:r>
            <a:r>
              <a:rPr lang="es-MX" sz="3279" dirty="0" err="1">
                <a:solidFill>
                  <a:srgbClr val="DFAEFF"/>
                </a:solidFill>
                <a:latin typeface="Roboto"/>
              </a:rPr>
              <a:t>blockchain</a:t>
            </a:r>
            <a:r>
              <a:rPr lang="es-MX" sz="3279" dirty="0">
                <a:solidFill>
                  <a:srgbClr val="DFAEFF"/>
                </a:solidFill>
                <a:latin typeface="Roboto"/>
              </a:rPr>
              <a:t> puede reducir la corrupción, garantizar la integridad de los registros y agilizar la administración de servicios públicos en conjunto con ICP.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66" y="574252"/>
          <a:ext cx="17182417" cy="9119448"/>
        </p:xfrm>
        <a:graphic>
          <a:graphicData uri="http://schemas.openxmlformats.org/drawingml/2006/table">
            <a:tbl>
              <a:tblPr/>
              <a:tblGrid>
                <a:gridCol w="3963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0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7101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AE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AE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A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623">
                <a:tc row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994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6730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8128737" y="4917636"/>
            <a:ext cx="451728" cy="451728"/>
          </a:xfrm>
          <a:custGeom>
            <a:avLst/>
            <a:gdLst/>
            <a:ahLst/>
            <a:cxnLst/>
            <a:rect l="l" t="t" r="r" b="b"/>
            <a:pathLst>
              <a:path w="451728" h="451728">
                <a:moveTo>
                  <a:pt x="0" y="0"/>
                </a:moveTo>
                <a:lnTo>
                  <a:pt x="451728" y="0"/>
                </a:lnTo>
                <a:lnTo>
                  <a:pt x="451728" y="451728"/>
                </a:lnTo>
                <a:lnTo>
                  <a:pt x="0" y="451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10800000">
            <a:off x="15714547" y="3692399"/>
            <a:ext cx="632578" cy="646037"/>
          </a:xfrm>
          <a:custGeom>
            <a:avLst/>
            <a:gdLst/>
            <a:ahLst/>
            <a:cxnLst/>
            <a:rect l="l" t="t" r="r" b="b"/>
            <a:pathLst>
              <a:path w="632578" h="646037">
                <a:moveTo>
                  <a:pt x="0" y="0"/>
                </a:moveTo>
                <a:lnTo>
                  <a:pt x="632578" y="0"/>
                </a:lnTo>
                <a:lnTo>
                  <a:pt x="632578" y="646038"/>
                </a:lnTo>
                <a:lnTo>
                  <a:pt x="0" y="646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1203" t="-11707" r="-402267" b="-1170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5973425" y="1028700"/>
            <a:ext cx="1285875" cy="1285875"/>
          </a:xfrm>
          <a:custGeom>
            <a:avLst/>
            <a:gdLst/>
            <a:ahLst/>
            <a:cxnLst/>
            <a:rect l="l" t="t" r="r" b="b"/>
            <a:pathLst>
              <a:path w="1285875" h="1285875">
                <a:moveTo>
                  <a:pt x="0" y="0"/>
                </a:moveTo>
                <a:lnTo>
                  <a:pt x="1285875" y="0"/>
                </a:lnTo>
                <a:lnTo>
                  <a:pt x="1285875" y="1285875"/>
                </a:lnTo>
                <a:lnTo>
                  <a:pt x="0" y="1285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8732352" y="3458936"/>
            <a:ext cx="8098117" cy="1151065"/>
            <a:chOff x="0" y="0"/>
            <a:chExt cx="2132837" cy="3031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2837" cy="303161"/>
            </a:xfrm>
            <a:custGeom>
              <a:avLst/>
              <a:gdLst/>
              <a:ahLst/>
              <a:cxnLst/>
              <a:rect l="l" t="t" r="r" b="b"/>
              <a:pathLst>
                <a:path w="2132837" h="303161">
                  <a:moveTo>
                    <a:pt x="95601" y="0"/>
                  </a:moveTo>
                  <a:lnTo>
                    <a:pt x="2037236" y="0"/>
                  </a:lnTo>
                  <a:cubicBezTo>
                    <a:pt x="2062591" y="0"/>
                    <a:pt x="2086908" y="10072"/>
                    <a:pt x="2104836" y="28001"/>
                  </a:cubicBezTo>
                  <a:cubicBezTo>
                    <a:pt x="2122765" y="45930"/>
                    <a:pt x="2132837" y="70246"/>
                    <a:pt x="2132837" y="95601"/>
                  </a:cubicBezTo>
                  <a:lnTo>
                    <a:pt x="2132837" y="207560"/>
                  </a:lnTo>
                  <a:cubicBezTo>
                    <a:pt x="2132837" y="232915"/>
                    <a:pt x="2122765" y="257231"/>
                    <a:pt x="2104836" y="275160"/>
                  </a:cubicBezTo>
                  <a:cubicBezTo>
                    <a:pt x="2086908" y="293089"/>
                    <a:pt x="2062591" y="303161"/>
                    <a:pt x="2037236" y="303161"/>
                  </a:cubicBezTo>
                  <a:lnTo>
                    <a:pt x="95601" y="303161"/>
                  </a:lnTo>
                  <a:cubicBezTo>
                    <a:pt x="70246" y="303161"/>
                    <a:pt x="45930" y="293089"/>
                    <a:pt x="28001" y="275160"/>
                  </a:cubicBezTo>
                  <a:cubicBezTo>
                    <a:pt x="10072" y="257231"/>
                    <a:pt x="0" y="232915"/>
                    <a:pt x="0" y="207560"/>
                  </a:cubicBezTo>
                  <a:lnTo>
                    <a:pt x="0" y="95601"/>
                  </a:lnTo>
                  <a:cubicBezTo>
                    <a:pt x="0" y="70246"/>
                    <a:pt x="10072" y="45930"/>
                    <a:pt x="28001" y="28001"/>
                  </a:cubicBezTo>
                  <a:cubicBezTo>
                    <a:pt x="45930" y="10072"/>
                    <a:pt x="70246" y="0"/>
                    <a:pt x="956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FAE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132837" cy="30316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DFAEFF"/>
                  </a:solidFill>
                  <a:latin typeface="TT Autonomous"/>
                </a:rPr>
                <a:t>  INDICE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38225"/>
            <a:ext cx="12918454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>
                <a:solidFill>
                  <a:srgbClr val="202020"/>
                </a:solidFill>
                <a:latin typeface="TT Autonomous"/>
              </a:rPr>
              <a:t>INTEGRANTES</a:t>
            </a:r>
          </a:p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endParaRPr lang="en-US" sz="8499" dirty="0">
              <a:solidFill>
                <a:srgbClr val="202020"/>
              </a:solidFill>
              <a:latin typeface="TT Autonomou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60419" y="4731958"/>
            <a:ext cx="6626311" cy="35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Planteamiento de problema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Justificación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Objetivos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Diseño del prototipo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Implementación del prototipo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Producto generado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Conclusión</a:t>
            </a:r>
          </a:p>
          <a:p>
            <a:pPr marL="342900" indent="-342900" algn="just">
              <a:lnSpc>
                <a:spcPts val="3499"/>
              </a:lnSpc>
              <a:buFont typeface="Arial" panose="020B0604020202020204" pitchFamily="34" charset="0"/>
              <a:buChar char="•"/>
            </a:pPr>
            <a:endParaRPr lang="en-US" sz="2499" dirty="0">
              <a:solidFill>
                <a:srgbClr val="DFAEFF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9629" y="2842121"/>
            <a:ext cx="4536756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Gael </a:t>
            </a:r>
            <a:r>
              <a:rPr lang="en-US" sz="2499" dirty="0" err="1">
                <a:solidFill>
                  <a:srgbClr val="DFAEFF"/>
                </a:solidFill>
                <a:latin typeface="Roboto"/>
              </a:rPr>
              <a:t>Zair</a:t>
            </a:r>
            <a:r>
              <a:rPr lang="en-US" sz="2499" dirty="0">
                <a:solidFill>
                  <a:srgbClr val="DFAEFF"/>
                </a:solidFill>
                <a:latin typeface="Roboto"/>
              </a:rPr>
              <a:t> Limon Rodriguez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629" y="3478310"/>
            <a:ext cx="4536756" cy="129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Samuel </a:t>
            </a:r>
            <a:r>
              <a:rPr lang="en-US" sz="2499" dirty="0" err="1">
                <a:solidFill>
                  <a:srgbClr val="DFAEFF"/>
                </a:solidFill>
                <a:latin typeface="Roboto"/>
              </a:rPr>
              <a:t>Absalon</a:t>
            </a:r>
            <a:r>
              <a:rPr lang="en-US" sz="2499" dirty="0">
                <a:solidFill>
                  <a:srgbClr val="DFAEFF"/>
                </a:solidFill>
                <a:latin typeface="Roboto"/>
              </a:rPr>
              <a:t> Andrade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 Leal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DFAEFF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9629" y="4562376"/>
            <a:ext cx="4536756" cy="86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Francisco Enrique </a:t>
            </a:r>
            <a:r>
              <a:rPr lang="en-US" sz="2499" dirty="0" err="1">
                <a:solidFill>
                  <a:srgbClr val="DFAEFF"/>
                </a:solidFill>
                <a:latin typeface="Roboto"/>
              </a:rPr>
              <a:t>gonzales</a:t>
            </a:r>
            <a:r>
              <a:rPr lang="en-US" sz="2499" dirty="0">
                <a:solidFill>
                  <a:srgbClr val="DFAEFF"/>
                </a:solidFill>
                <a:latin typeface="Roboto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Carrera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266" y="5770166"/>
            <a:ext cx="4536756" cy="86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Donnovan Nahum Escobedo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Valles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9629" y="6973193"/>
            <a:ext cx="4536756" cy="86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Marcos Isaac </a:t>
            </a:r>
            <a:r>
              <a:rPr lang="en-US" sz="2499" dirty="0" err="1">
                <a:solidFill>
                  <a:srgbClr val="DFAEFF"/>
                </a:solidFill>
                <a:latin typeface="Roboto"/>
              </a:rPr>
              <a:t>aranda</a:t>
            </a:r>
            <a:r>
              <a:rPr lang="en-US" sz="2499" dirty="0">
                <a:solidFill>
                  <a:srgbClr val="DFAEFF"/>
                </a:solidFill>
                <a:latin typeface="Roboto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DFAEFF"/>
                </a:solidFill>
                <a:latin typeface="Roboto"/>
              </a:rPr>
              <a:t>Jimenez</a:t>
            </a:r>
          </a:p>
        </p:txBody>
      </p:sp>
      <p:sp>
        <p:nvSpPr>
          <p:cNvPr id="16" name="Freeform 16"/>
          <p:cNvSpPr/>
          <p:nvPr/>
        </p:nvSpPr>
        <p:spPr>
          <a:xfrm>
            <a:off x="4838920" y="3727502"/>
            <a:ext cx="2972514" cy="2831995"/>
          </a:xfrm>
          <a:custGeom>
            <a:avLst/>
            <a:gdLst/>
            <a:ahLst/>
            <a:cxnLst/>
            <a:rect l="l" t="t" r="r" b="b"/>
            <a:pathLst>
              <a:path w="2972514" h="2831995">
                <a:moveTo>
                  <a:pt x="0" y="0"/>
                </a:moveTo>
                <a:lnTo>
                  <a:pt x="2972514" y="0"/>
                </a:lnTo>
                <a:lnTo>
                  <a:pt x="2972514" y="2831996"/>
                </a:lnTo>
                <a:lnTo>
                  <a:pt x="0" y="28319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24" r="-15047" b="-9023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9407026" cy="8229600"/>
            <a:chOff x="0" y="0"/>
            <a:chExt cx="24775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7571" cy="2167467"/>
            </a:xfrm>
            <a:custGeom>
              <a:avLst/>
              <a:gdLst/>
              <a:ahLst/>
              <a:cxnLst/>
              <a:rect l="l" t="t" r="r" b="b"/>
              <a:pathLst>
                <a:path w="2477571" h="2167467">
                  <a:moveTo>
                    <a:pt x="0" y="0"/>
                  </a:moveTo>
                  <a:lnTo>
                    <a:pt x="2477571" y="0"/>
                  </a:lnTo>
                  <a:lnTo>
                    <a:pt x="247757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477571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90053" y="1549226"/>
          <a:ext cx="8484319" cy="7188548"/>
        </p:xfrm>
        <a:graphic>
          <a:graphicData uri="http://schemas.openxmlformats.org/drawingml/2006/table">
            <a:tbl>
              <a:tblPr/>
              <a:tblGrid>
                <a:gridCol w="2072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7104">
                <a:tc grid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70">
                <a:tc rowSpan="3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7137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7137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3739447" y="8304740"/>
            <a:ext cx="3519853" cy="953560"/>
          </a:xfrm>
          <a:custGeom>
            <a:avLst/>
            <a:gdLst/>
            <a:ahLst/>
            <a:cxnLst/>
            <a:rect l="l" t="t" r="r" b="b"/>
            <a:pathLst>
              <a:path w="3519853" h="953560">
                <a:moveTo>
                  <a:pt x="0" y="0"/>
                </a:moveTo>
                <a:lnTo>
                  <a:pt x="3519853" y="0"/>
                </a:lnTo>
                <a:lnTo>
                  <a:pt x="3519853" y="953560"/>
                </a:lnTo>
                <a:lnTo>
                  <a:pt x="0" y="95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5400000">
            <a:off x="9259852" y="7665433"/>
            <a:ext cx="632578" cy="646037"/>
          </a:xfrm>
          <a:custGeom>
            <a:avLst/>
            <a:gdLst/>
            <a:ahLst/>
            <a:cxnLst/>
            <a:rect l="l" t="t" r="r" b="b"/>
            <a:pathLst>
              <a:path w="632578" h="646037">
                <a:moveTo>
                  <a:pt x="0" y="0"/>
                </a:moveTo>
                <a:lnTo>
                  <a:pt x="632578" y="0"/>
                </a:lnTo>
                <a:lnTo>
                  <a:pt x="632578" y="646037"/>
                </a:lnTo>
                <a:lnTo>
                  <a:pt x="0" y="64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1203" t="-11707" r="-402267" b="-1170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5400000">
            <a:off x="763949" y="6032969"/>
            <a:ext cx="3489258" cy="1034089"/>
          </a:xfrm>
          <a:custGeom>
            <a:avLst/>
            <a:gdLst/>
            <a:ahLst/>
            <a:cxnLst/>
            <a:rect l="l" t="t" r="r" b="b"/>
            <a:pathLst>
              <a:path w="3489258" h="1034089">
                <a:moveTo>
                  <a:pt x="0" y="0"/>
                </a:moveTo>
                <a:lnTo>
                  <a:pt x="3489258" y="0"/>
                </a:lnTo>
                <a:lnTo>
                  <a:pt x="3489258" y="1034089"/>
                </a:lnTo>
                <a:lnTo>
                  <a:pt x="0" y="1034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1637916" y="1928226"/>
            <a:ext cx="819605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60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PLANTEAMIENTO DEL 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6905" y="4780463"/>
            <a:ext cx="5249628" cy="131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Aproximadamente un Mexicano </a:t>
            </a:r>
          </a:p>
          <a:p>
            <a:pPr algn="just">
              <a:lnSpc>
                <a:spcPts val="3499"/>
              </a:lnSpc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tarda 7HRS en realizar un trámite por más pequeño que sea.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4323" y="6298925"/>
            <a:ext cx="5021028" cy="221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Los trámites gubernamentales tienen una deficiencia en cuanto a los periodos extensos de tiempo y las largas filas, además de las excesivas cargas de trabajo.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66" y="733884"/>
          <a:ext cx="17201467" cy="8985341"/>
        </p:xfrm>
        <a:graphic>
          <a:graphicData uri="http://schemas.openxmlformats.org/drawingml/2006/table">
            <a:tbl>
              <a:tblPr/>
              <a:tblGrid>
                <a:gridCol w="5974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819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440"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766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494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543266" y="574252"/>
            <a:ext cx="17201467" cy="159633"/>
            <a:chOff x="0" y="0"/>
            <a:chExt cx="4530428" cy="420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30428" cy="42043"/>
            </a:xfrm>
            <a:custGeom>
              <a:avLst/>
              <a:gdLst/>
              <a:ahLst/>
              <a:cxnLst/>
              <a:rect l="l" t="t" r="r" b="b"/>
              <a:pathLst>
                <a:path w="4530428" h="42043">
                  <a:moveTo>
                    <a:pt x="0" y="0"/>
                  </a:moveTo>
                  <a:lnTo>
                    <a:pt x="4530428" y="0"/>
                  </a:lnTo>
                  <a:lnTo>
                    <a:pt x="4530428" y="42043"/>
                  </a:lnTo>
                  <a:lnTo>
                    <a:pt x="0" y="42043"/>
                  </a:lnTo>
                  <a:close/>
                </a:path>
              </a:pathLst>
            </a:custGeom>
            <a:solidFill>
              <a:srgbClr val="DFA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530428" cy="7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0488" y="1334654"/>
            <a:ext cx="4628315" cy="1683024"/>
          </a:xfrm>
          <a:custGeom>
            <a:avLst/>
            <a:gdLst/>
            <a:ahLst/>
            <a:cxnLst/>
            <a:rect l="l" t="t" r="r" b="b"/>
            <a:pathLst>
              <a:path w="4628315" h="1683024">
                <a:moveTo>
                  <a:pt x="0" y="0"/>
                </a:moveTo>
                <a:lnTo>
                  <a:pt x="4628314" y="0"/>
                </a:lnTo>
                <a:lnTo>
                  <a:pt x="4628314" y="1683023"/>
                </a:lnTo>
                <a:lnTo>
                  <a:pt x="0" y="1683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499112" y="4454116"/>
            <a:ext cx="4072016" cy="2050815"/>
          </a:xfrm>
          <a:custGeom>
            <a:avLst/>
            <a:gdLst/>
            <a:ahLst/>
            <a:cxnLst/>
            <a:rect l="l" t="t" r="r" b="b"/>
            <a:pathLst>
              <a:path w="4072016" h="2050815">
                <a:moveTo>
                  <a:pt x="0" y="0"/>
                </a:moveTo>
                <a:lnTo>
                  <a:pt x="4072016" y="0"/>
                </a:lnTo>
                <a:lnTo>
                  <a:pt x="4072016" y="2050816"/>
                </a:lnTo>
                <a:lnTo>
                  <a:pt x="0" y="205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954376" y="7843838"/>
            <a:ext cx="5180537" cy="1403455"/>
          </a:xfrm>
          <a:custGeom>
            <a:avLst/>
            <a:gdLst/>
            <a:ahLst/>
            <a:cxnLst/>
            <a:rect l="l" t="t" r="r" b="b"/>
            <a:pathLst>
              <a:path w="5180537" h="1403455">
                <a:moveTo>
                  <a:pt x="0" y="0"/>
                </a:moveTo>
                <a:lnTo>
                  <a:pt x="5180538" y="0"/>
                </a:lnTo>
                <a:lnTo>
                  <a:pt x="5180538" y="1403454"/>
                </a:lnTo>
                <a:lnTo>
                  <a:pt x="0" y="140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6733295" y="4524772"/>
            <a:ext cx="1367540" cy="1237456"/>
          </a:xfrm>
          <a:custGeom>
            <a:avLst/>
            <a:gdLst/>
            <a:ahLst/>
            <a:cxnLst/>
            <a:rect l="l" t="t" r="r" b="b"/>
            <a:pathLst>
              <a:path w="1367540" h="1237456">
                <a:moveTo>
                  <a:pt x="0" y="0"/>
                </a:moveTo>
                <a:lnTo>
                  <a:pt x="1367539" y="0"/>
                </a:lnTo>
                <a:lnTo>
                  <a:pt x="1367539" y="1237456"/>
                </a:lnTo>
                <a:lnTo>
                  <a:pt x="0" y="1237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3170" t="-95795" b="-101450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3" name="Group 13"/>
          <p:cNvGrpSpPr/>
          <p:nvPr/>
        </p:nvGrpSpPr>
        <p:grpSpPr>
          <a:xfrm>
            <a:off x="7793510" y="133618"/>
            <a:ext cx="9465790" cy="4192078"/>
            <a:chOff x="-1057011" y="9525"/>
            <a:chExt cx="12621054" cy="55894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"/>
              <a:ext cx="11564043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019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057011" y="2110913"/>
              <a:ext cx="11564043" cy="3488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199"/>
                </a:lnSpc>
              </a:pPr>
              <a:r>
                <a:rPr lang="en-US" sz="8800" dirty="0">
                  <a:solidFill>
                    <a:srgbClr val="DFAE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JUSTIFICACIÓN</a:t>
              </a:r>
              <a:endParaRPr lang="en-US" sz="8499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r">
                <a:lnSpc>
                  <a:spcPts val="10199"/>
                </a:lnSpc>
                <a:spcBef>
                  <a:spcPct val="0"/>
                </a:spcBef>
              </a:pPr>
              <a:endParaRPr lang="en-US" sz="8499" dirty="0">
                <a:solidFill>
                  <a:srgbClr val="DFAEFF"/>
                </a:solidFill>
                <a:latin typeface="TT Autonomous Outline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39999" y="5696218"/>
            <a:ext cx="8426543" cy="310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s-MX" sz="2499" dirty="0">
                <a:solidFill>
                  <a:srgbClr val="DFAEFF"/>
                </a:solidFill>
                <a:latin typeface="Roboto"/>
              </a:rPr>
              <a:t>La innovación en el sector público con </a:t>
            </a:r>
            <a:r>
              <a:rPr lang="es-MX" sz="2499" dirty="0" err="1">
                <a:solidFill>
                  <a:srgbClr val="DFAEFF"/>
                </a:solidFill>
                <a:latin typeface="Roboto"/>
              </a:rPr>
              <a:t>blockchain</a:t>
            </a:r>
            <a:r>
              <a:rPr lang="es-MX" sz="2499" dirty="0">
                <a:solidFill>
                  <a:srgbClr val="DFAEFF"/>
                </a:solidFill>
                <a:latin typeface="Roboto"/>
              </a:rPr>
              <a:t> se justifica por la capacidad de esta tecnología para abordar problemas críticos, mejorar la eficiencia y la confiabilidad de los procesos gubernamentales, reducir la corrupción y aumentar la participación ciudadana. Estos beneficios contribuyen a una administración pública más efectiva y transparente.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66" y="574252"/>
          <a:ext cx="17201467" cy="9202573"/>
        </p:xfrm>
        <a:graphic>
          <a:graphicData uri="http://schemas.openxmlformats.org/drawingml/2006/table">
            <a:tbl>
              <a:tblPr/>
              <a:tblGrid>
                <a:gridCol w="552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1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3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744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9559"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151"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42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3292965" y="1318023"/>
            <a:ext cx="3564969" cy="2049095"/>
            <a:chOff x="0" y="0"/>
            <a:chExt cx="4753292" cy="27321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068" r="1068"/>
            <a:stretch>
              <a:fillRect/>
            </a:stretch>
          </p:blipFill>
          <p:spPr>
            <a:xfrm>
              <a:off x="0" y="0"/>
              <a:ext cx="4753292" cy="273212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295354" y="5042415"/>
            <a:ext cx="3564969" cy="2049095"/>
            <a:chOff x="0" y="0"/>
            <a:chExt cx="4753292" cy="273212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1068" r="1068"/>
            <a:stretch>
              <a:fillRect/>
            </a:stretch>
          </p:blipFill>
          <p:spPr>
            <a:xfrm>
              <a:off x="0" y="0"/>
              <a:ext cx="4753292" cy="273212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6712860" y="1209176"/>
            <a:ext cx="3564969" cy="2049095"/>
            <a:chOff x="0" y="0"/>
            <a:chExt cx="4753292" cy="273212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1068" r="1068"/>
            <a:stretch>
              <a:fillRect/>
            </a:stretch>
          </p:blipFill>
          <p:spPr>
            <a:xfrm>
              <a:off x="0" y="0"/>
              <a:ext cx="4753292" cy="2732127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269316" y="5983903"/>
            <a:ext cx="3980372" cy="1324378"/>
          </a:xfrm>
          <a:custGeom>
            <a:avLst/>
            <a:gdLst/>
            <a:ahLst/>
            <a:cxnLst/>
            <a:rect l="l" t="t" r="r" b="b"/>
            <a:pathLst>
              <a:path w="3980372" h="1324378">
                <a:moveTo>
                  <a:pt x="0" y="0"/>
                </a:moveTo>
                <a:lnTo>
                  <a:pt x="3980372" y="0"/>
                </a:lnTo>
                <a:lnTo>
                  <a:pt x="3980372" y="1324378"/>
                </a:lnTo>
                <a:lnTo>
                  <a:pt x="0" y="1324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852860" y="3258271"/>
            <a:ext cx="4813283" cy="157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72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OBJETIVO GENERAL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8073" y="4715447"/>
            <a:ext cx="5951945" cy="231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s-MX" sz="3279" dirty="0">
                <a:solidFill>
                  <a:srgbClr val="DFAEFF"/>
                </a:solidFill>
                <a:latin typeface="Roboto"/>
              </a:rPr>
              <a:t>Agilizar los procesos gubernamentales para que tenga una respuesta más eficaz y eficiente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43266" y="574252"/>
          <a:ext cx="16716034" cy="9119447"/>
        </p:xfrm>
        <a:graphic>
          <a:graphicData uri="http://schemas.openxmlformats.org/drawingml/2006/table">
            <a:tbl>
              <a:tblPr/>
              <a:tblGrid>
                <a:gridCol w="1671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56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36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45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543266" y="574252"/>
            <a:ext cx="5427121" cy="159633"/>
            <a:chOff x="0" y="0"/>
            <a:chExt cx="1429365" cy="42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9365" cy="42043"/>
            </a:xfrm>
            <a:custGeom>
              <a:avLst/>
              <a:gdLst/>
              <a:ahLst/>
              <a:cxnLst/>
              <a:rect l="l" t="t" r="r" b="b"/>
              <a:pathLst>
                <a:path w="1429365" h="42043">
                  <a:moveTo>
                    <a:pt x="0" y="0"/>
                  </a:moveTo>
                  <a:lnTo>
                    <a:pt x="1429365" y="0"/>
                  </a:lnTo>
                  <a:lnTo>
                    <a:pt x="1429365" y="42043"/>
                  </a:lnTo>
                  <a:lnTo>
                    <a:pt x="0" y="42043"/>
                  </a:lnTo>
                  <a:close/>
                </a:path>
              </a:pathLst>
            </a:custGeom>
            <a:solidFill>
              <a:srgbClr val="DFAE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29365" cy="7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82430" y="1426835"/>
            <a:ext cx="7330657" cy="80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DFAEFF"/>
                </a:solidFill>
                <a:latin typeface="TT Autonomous Bold"/>
              </a:rPr>
              <a:t> </a:t>
            </a:r>
            <a:r>
              <a:rPr lang="en-US" sz="72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Implemetación</a:t>
            </a:r>
            <a:endParaRPr lang="en-US" sz="5000" dirty="0">
              <a:solidFill>
                <a:srgbClr val="DFAE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28615" y="3413494"/>
            <a:ext cx="10838288" cy="467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s-MX" sz="3279" dirty="0">
                <a:solidFill>
                  <a:srgbClr val="DFAEFF"/>
                </a:solidFill>
                <a:latin typeface="Roboto"/>
              </a:rPr>
              <a:t>La implementación de la tecnología </a:t>
            </a:r>
            <a:r>
              <a:rPr lang="es-MX" sz="3279" dirty="0" err="1">
                <a:solidFill>
                  <a:srgbClr val="DFAEFF"/>
                </a:solidFill>
                <a:latin typeface="Roboto"/>
              </a:rPr>
              <a:t>blockchain</a:t>
            </a:r>
            <a:r>
              <a:rPr lang="es-MX" sz="3279" dirty="0">
                <a:solidFill>
                  <a:srgbClr val="DFAEFF"/>
                </a:solidFill>
                <a:latin typeface="Roboto"/>
              </a:rPr>
              <a:t> en el sector público de escuelas, hospitales y procesos gubernamentales tiene el potencial de mejorar la transparencia, la seguridad y la eficiencia en la gestión de datos y procesos. Al proporcionar un registro inmutable y descentralizado, </a:t>
            </a:r>
            <a:r>
              <a:rPr lang="es-MX" sz="3279" dirty="0" err="1">
                <a:solidFill>
                  <a:srgbClr val="DFAEFF"/>
                </a:solidFill>
                <a:latin typeface="Roboto"/>
              </a:rPr>
              <a:t>blockchain</a:t>
            </a:r>
            <a:r>
              <a:rPr lang="es-MX" sz="3279" dirty="0">
                <a:solidFill>
                  <a:srgbClr val="DFAEFF"/>
                </a:solidFill>
                <a:latin typeface="Roboto"/>
              </a:rPr>
              <a:t> puede reducir la corrupción, garantizar la integridad de los registros y agilizar la administración de servicios públicos en conjunto con ICP.</a:t>
            </a:r>
          </a:p>
        </p:txBody>
      </p:sp>
    </p:spTree>
    <p:extLst>
      <p:ext uri="{BB962C8B-B14F-4D97-AF65-F5344CB8AC3E}">
        <p14:creationId xmlns:p14="http://schemas.microsoft.com/office/powerpoint/2010/main" val="47434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8" t="-11458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233630"/>
              </p:ext>
            </p:extLst>
          </p:nvPr>
        </p:nvGraphicFramePr>
        <p:xfrm>
          <a:off x="543266" y="574252"/>
          <a:ext cx="17201467" cy="8976580"/>
        </p:xfrm>
        <a:graphic>
          <a:graphicData uri="http://schemas.openxmlformats.org/drawingml/2006/table">
            <a:tbl>
              <a:tblPr/>
              <a:tblGrid>
                <a:gridCol w="13197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196">
                <a:tc grid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92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45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FA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4653563" y="2018445"/>
            <a:ext cx="2103512" cy="7239855"/>
            <a:chOff x="0" y="0"/>
            <a:chExt cx="2804682" cy="9653139"/>
          </a:xfrm>
        </p:grpSpPr>
        <p:sp>
          <p:nvSpPr>
            <p:cNvPr id="8" name="Freeform 8"/>
            <p:cNvSpPr/>
            <p:nvPr/>
          </p:nvSpPr>
          <p:spPr>
            <a:xfrm>
              <a:off x="0" y="6848457"/>
              <a:ext cx="2804682" cy="2804682"/>
            </a:xfrm>
            <a:custGeom>
              <a:avLst/>
              <a:gdLst/>
              <a:ahLst/>
              <a:cxnLst/>
              <a:rect l="l" t="t" r="r" b="b"/>
              <a:pathLst>
                <a:path w="2804682" h="2804682">
                  <a:moveTo>
                    <a:pt x="0" y="0"/>
                  </a:moveTo>
                  <a:lnTo>
                    <a:pt x="2804682" y="0"/>
                  </a:lnTo>
                  <a:lnTo>
                    <a:pt x="2804682" y="2804682"/>
                  </a:lnTo>
                  <a:lnTo>
                    <a:pt x="0" y="280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3271956"/>
              <a:ext cx="2804682" cy="3078992"/>
            </a:xfrm>
            <a:custGeom>
              <a:avLst/>
              <a:gdLst/>
              <a:ahLst/>
              <a:cxnLst/>
              <a:rect l="l" t="t" r="r" b="b"/>
              <a:pathLst>
                <a:path w="2804682" h="3078992">
                  <a:moveTo>
                    <a:pt x="0" y="0"/>
                  </a:moveTo>
                  <a:lnTo>
                    <a:pt x="2804682" y="0"/>
                  </a:lnTo>
                  <a:lnTo>
                    <a:pt x="2804682" y="3078992"/>
                  </a:lnTo>
                  <a:lnTo>
                    <a:pt x="0" y="3078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118" y="0"/>
              <a:ext cx="2774447" cy="2774447"/>
            </a:xfrm>
            <a:custGeom>
              <a:avLst/>
              <a:gdLst/>
              <a:ahLst/>
              <a:cxnLst/>
              <a:rect l="l" t="t" r="r" b="b"/>
              <a:pathLst>
                <a:path w="2774447" h="2774447">
                  <a:moveTo>
                    <a:pt x="0" y="0"/>
                  </a:moveTo>
                  <a:lnTo>
                    <a:pt x="2774446" y="0"/>
                  </a:lnTo>
                  <a:lnTo>
                    <a:pt x="2774446" y="2774447"/>
                  </a:lnTo>
                  <a:lnTo>
                    <a:pt x="0" y="2774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9559" y="2604428"/>
            <a:ext cx="8874420" cy="828504"/>
            <a:chOff x="0" y="-88771"/>
            <a:chExt cx="11832560" cy="11046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6927528" cy="1015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150078" y="-88771"/>
              <a:ext cx="6682482" cy="555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s-MX" sz="2499" dirty="0">
                  <a:solidFill>
                    <a:srgbClr val="DFAEFF"/>
                  </a:solidFill>
                  <a:latin typeface="Roboto"/>
                </a:rPr>
                <a:t>Se beneficiarán varios sectores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0925" y="6306134"/>
            <a:ext cx="10965875" cy="848654"/>
            <a:chOff x="0" y="-115637"/>
            <a:chExt cx="11870740" cy="113153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6927528" cy="1015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8099" y="-115637"/>
              <a:ext cx="11212641" cy="555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s-MX" sz="2499" dirty="0">
                  <a:solidFill>
                    <a:srgbClr val="DFAEFF"/>
                  </a:solidFill>
                  <a:latin typeface="Roboto"/>
                </a:rPr>
                <a:t>Reducirá las cargas de trabajo y tiempos de entrega recepción.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709730" y="1058071"/>
            <a:ext cx="6868537" cy="80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72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BENEFICIOS</a:t>
            </a:r>
            <a:endParaRPr lang="en-US" sz="5000" dirty="0">
              <a:solidFill>
                <a:srgbClr val="DFAE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024499" y="7715218"/>
            <a:ext cx="11274291" cy="761926"/>
            <a:chOff x="0" y="0"/>
            <a:chExt cx="15032388" cy="101590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6927528" cy="1015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349907" y="210658"/>
              <a:ext cx="6682482" cy="5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2" name="Imagen 21" descr="Imagen que contiene nombre de la empresa&#10;&#10;Descripción generada automáticamente">
            <a:extLst>
              <a:ext uri="{FF2B5EF4-FFF2-40B4-BE49-F238E27FC236}">
                <a16:creationId xmlns:a16="http://schemas.microsoft.com/office/drawing/2014/main" id="{D008EFB9-D253-8603-46D0-EDEE3F8CAC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13" y="3345886"/>
            <a:ext cx="1944563" cy="19445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AE4175C7-4D42-6EB4-D682-AA3AAE60B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98" y="3361015"/>
            <a:ext cx="3647202" cy="21984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6" name="Imagen 2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3645C4-CF04-C9B8-3EB7-8A96755F5E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97" y="3345886"/>
            <a:ext cx="2080836" cy="20808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n 27" descr="Imagen que contiene tabla, competencia de atletismo, refrigerador&#10;&#10;Descripción generada automáticamente">
            <a:extLst>
              <a:ext uri="{FF2B5EF4-FFF2-40B4-BE49-F238E27FC236}">
                <a16:creationId xmlns:a16="http://schemas.microsoft.com/office/drawing/2014/main" id="{81C1CB03-853A-8DA3-B710-60E926B89C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03" y="7051315"/>
            <a:ext cx="2103512" cy="217111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42954F04-AC58-119A-FE32-9E5FED4AB84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10" y="7150506"/>
            <a:ext cx="1956881" cy="195688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739447" y="8603875"/>
            <a:ext cx="3519853" cy="689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u="sng">
                <a:solidFill>
                  <a:srgbClr val="202020"/>
                </a:solidFill>
                <a:latin typeface="TT Autonomous Bold"/>
              </a:rPr>
              <a:t>Back to Agenda Page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FA3DA6-9511-2364-40D9-794B9282080F}"/>
              </a:ext>
            </a:extLst>
          </p:cNvPr>
          <p:cNvSpPr txBox="1"/>
          <p:nvPr/>
        </p:nvSpPr>
        <p:spPr>
          <a:xfrm>
            <a:off x="3301977" y="384277"/>
            <a:ext cx="1550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Demostración</a:t>
            </a:r>
            <a:r>
              <a:rPr lang="en-US" sz="54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la </a:t>
            </a:r>
            <a:r>
              <a:rPr lang="en-US" sz="54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interfaz</a:t>
            </a:r>
            <a:r>
              <a:rPr lang="en-US" sz="54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</a:t>
            </a:r>
            <a:r>
              <a:rPr lang="en-US" sz="18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s-MX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1EF170-46B4-E5CF-5AFD-E93D5386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5" y="2378378"/>
            <a:ext cx="5402985" cy="5058329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A35922F-7E84-BBEE-E01F-580F6DC1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353648"/>
            <a:ext cx="4952999" cy="5058328"/>
          </a:xfrm>
          <a:prstGeom prst="rect">
            <a:avLst/>
          </a:prstGeom>
        </p:spPr>
      </p:pic>
      <p:pic>
        <p:nvPicPr>
          <p:cNvPr id="17" name="Imagen 1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5EC9F21-A1D4-3831-6C95-229F09EB6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843" y="2353648"/>
            <a:ext cx="5638800" cy="5005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739447" y="8603875"/>
            <a:ext cx="3519853" cy="6899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u="sng">
                <a:solidFill>
                  <a:srgbClr val="202020"/>
                </a:solidFill>
                <a:latin typeface="TT Autonomous Bold"/>
              </a:rPr>
              <a:t>Back to Agenda Page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FA3DA6-9511-2364-40D9-794B9282080F}"/>
              </a:ext>
            </a:extLst>
          </p:cNvPr>
          <p:cNvSpPr txBox="1"/>
          <p:nvPr/>
        </p:nvSpPr>
        <p:spPr>
          <a:xfrm>
            <a:off x="3276600" y="69844"/>
            <a:ext cx="15506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Demostración</a:t>
            </a:r>
            <a:r>
              <a:rPr lang="en-US" sz="54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la </a:t>
            </a:r>
            <a:r>
              <a:rPr lang="en-US" sz="54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interfaz</a:t>
            </a:r>
            <a:r>
              <a:rPr lang="en-US" sz="54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400" dirty="0" err="1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mokoto</a:t>
            </a:r>
            <a:r>
              <a:rPr lang="en-US" sz="54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>
                <a:solidFill>
                  <a:srgbClr val="DFAE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s-MX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8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341</Words>
  <Application>Microsoft Office PowerPoint</Application>
  <PresentationFormat>Personalizado</PresentationFormat>
  <Paragraphs>42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TT Autonomous Bold</vt:lpstr>
      <vt:lpstr>Calibri</vt:lpstr>
      <vt:lpstr>Arial</vt:lpstr>
      <vt:lpstr>TT Autonomous Outline Bold</vt:lpstr>
      <vt:lpstr>TT Autonomous Outline</vt:lpstr>
      <vt:lpstr>TT Autonomous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Purple Trendy Acid Brutalist Creative Presentation</dc:title>
  <dc:creator>Alejandro Aranda</dc:creator>
  <cp:lastModifiedBy>Donno Kun</cp:lastModifiedBy>
  <cp:revision>6</cp:revision>
  <dcterms:created xsi:type="dcterms:W3CDTF">2006-08-16T00:00:00Z</dcterms:created>
  <dcterms:modified xsi:type="dcterms:W3CDTF">2023-10-21T18:50:21Z</dcterms:modified>
  <dc:identifier>DAFx1-YnDew</dc:identifier>
</cp:coreProperties>
</file>